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88" r:id="rId3"/>
    <p:sldId id="292" r:id="rId4"/>
    <p:sldId id="293" r:id="rId5"/>
    <p:sldId id="303" r:id="rId6"/>
    <p:sldId id="295" r:id="rId7"/>
    <p:sldId id="304" r:id="rId8"/>
    <p:sldId id="300" r:id="rId9"/>
    <p:sldId id="305" r:id="rId10"/>
    <p:sldId id="306" r:id="rId11"/>
    <p:sldId id="307" r:id="rId12"/>
    <p:sldId id="308" r:id="rId13"/>
    <p:sldId id="309" r:id="rId14"/>
    <p:sldId id="310" r:id="rId15"/>
    <p:sldId id="312" r:id="rId16"/>
    <p:sldId id="323" r:id="rId17"/>
    <p:sldId id="324" r:id="rId18"/>
    <p:sldId id="325" r:id="rId19"/>
    <p:sldId id="313" r:id="rId20"/>
    <p:sldId id="314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291" r:id="rId29"/>
    <p:sldId id="326" r:id="rId30"/>
    <p:sldId id="276" r:id="rId31"/>
    <p:sldId id="327" r:id="rId32"/>
  </p:sldIdLst>
  <p:sldSz cx="9144000" cy="6858000" type="screen4x3"/>
  <p:notesSz cx="6858000" cy="9144000"/>
  <p:embeddedFontLst>
    <p:embeddedFont>
      <p:font typeface="HY강B" panose="020B0600000101010101" charset="-127"/>
      <p:regular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-윤고딕330" panose="020B0600000101010101" charset="-127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1E9"/>
    <a:srgbClr val="D5E3CF"/>
    <a:srgbClr val="EBE7E9"/>
    <a:srgbClr val="2F78BA"/>
    <a:srgbClr val="3078BA"/>
    <a:srgbClr val="465B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816" autoAdjust="0"/>
  </p:normalViewPr>
  <p:slideViewPr>
    <p:cSldViewPr snapToGrid="0" showGuides="1">
      <p:cViewPr varScale="1">
        <p:scale>
          <a:sx n="73" d="100"/>
          <a:sy n="73" d="100"/>
        </p:scale>
        <p:origin x="504" y="66"/>
      </p:cViewPr>
      <p:guideLst>
        <p:guide orient="horz" pos="2160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769B-57B6-4D57-9FDE-AC591B1DA74A}" type="datetimeFigureOut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0430A-650F-40DE-BFA1-66088AA85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940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769B-57B6-4D57-9FDE-AC591B1DA74A}" type="datetimeFigureOut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0430A-650F-40DE-BFA1-66088AA85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951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769B-57B6-4D57-9FDE-AC591B1DA74A}" type="datetimeFigureOut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0430A-650F-40DE-BFA1-66088AA85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342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769B-57B6-4D57-9FDE-AC591B1DA74A}" type="datetimeFigureOut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0430A-650F-40DE-BFA1-66088AA85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07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769B-57B6-4D57-9FDE-AC591B1DA74A}" type="datetimeFigureOut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0430A-650F-40DE-BFA1-66088AA85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767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769B-57B6-4D57-9FDE-AC591B1DA74A}" type="datetimeFigureOut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0430A-650F-40DE-BFA1-66088AA85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769B-57B6-4D57-9FDE-AC591B1DA74A}" type="datetimeFigureOut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0430A-650F-40DE-BFA1-66088AA85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19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769B-57B6-4D57-9FDE-AC591B1DA74A}" type="datetimeFigureOut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0430A-650F-40DE-BFA1-66088AA85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47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769B-57B6-4D57-9FDE-AC591B1DA74A}" type="datetimeFigureOut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0430A-650F-40DE-BFA1-66088AA85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429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769B-57B6-4D57-9FDE-AC591B1DA74A}" type="datetimeFigureOut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0430A-650F-40DE-BFA1-66088AA85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753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769B-57B6-4D57-9FDE-AC591B1DA74A}" type="datetimeFigureOut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0430A-650F-40DE-BFA1-66088AA85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714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4769B-57B6-4D57-9FDE-AC591B1DA74A}" type="datetimeFigureOut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0430A-650F-40DE-BFA1-66088AA85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57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30877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137" y="2189369"/>
            <a:ext cx="5488463" cy="886033"/>
          </a:xfrm>
        </p:spPr>
        <p:txBody>
          <a:bodyPr>
            <a:no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Baseball Game</a:t>
            </a:r>
            <a:endParaRPr lang="ko-KR" altLang="en-US" b="1" dirty="0">
              <a:solidFill>
                <a:schemeClr val="bg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25658" y="4591354"/>
            <a:ext cx="50177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HY강B" panose="02030600000101010101" pitchFamily="18" charset="-127"/>
                <a:ea typeface="HY강B" panose="02030600000101010101" pitchFamily="18" charset="-127"/>
              </a:rPr>
              <a:t>5</a:t>
            </a:r>
            <a:r>
              <a:rPr lang="ko-KR" altLang="en-US" sz="20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조 김창민</a:t>
            </a:r>
            <a:r>
              <a:rPr lang="en-US" altLang="ko-KR" sz="20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20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김재진</a:t>
            </a:r>
            <a:r>
              <a:rPr lang="en-US" altLang="ko-KR" sz="20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20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안영민</a:t>
            </a:r>
            <a:r>
              <a:rPr lang="en-US" altLang="ko-KR" sz="20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20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이성훈</a:t>
            </a:r>
            <a:r>
              <a:rPr lang="en-US" altLang="ko-KR" sz="20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20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최시영</a:t>
            </a:r>
            <a:endParaRPr lang="ko-KR" altLang="en-US" sz="2000" b="1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183" y="1928775"/>
            <a:ext cx="1573411" cy="157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8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1692" y="304334"/>
            <a:ext cx="703384" cy="703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54899" y="592219"/>
            <a:ext cx="3336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실행화면</a:t>
            </a:r>
            <a:endParaRPr lang="ko-KR" altLang="en-US" sz="4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4" y="1868259"/>
            <a:ext cx="6905730" cy="757073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753784" y="1868260"/>
            <a:ext cx="311285" cy="311285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2377182" y="1868259"/>
            <a:ext cx="311285" cy="311285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984834" y="1868259"/>
            <a:ext cx="311285" cy="311285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21497" y="3040085"/>
            <a:ext cx="41625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메인 페이지 이동버튼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+mj-ea"/>
              <a:buAutoNum type="circleNumDbPlain"/>
            </a:pP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제한시간 표시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+mj-ea"/>
              <a:buAutoNum type="circleNumDbPlain"/>
            </a:pP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남은 시도 횟수 표시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+mj-ea"/>
              <a:buAutoNum type="circleNumDbPlain"/>
            </a:pP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맞춰야 할 숫자 개수 표시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" y="3040085"/>
            <a:ext cx="3202611" cy="1569659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703384" y="2951997"/>
            <a:ext cx="311285" cy="311285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25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2920093"/>
            <a:ext cx="4438650" cy="800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92" y="1554293"/>
            <a:ext cx="6343650" cy="9906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51692" y="304334"/>
            <a:ext cx="703384" cy="703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54899" y="592219"/>
            <a:ext cx="3336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실행화면</a:t>
            </a:r>
            <a:endParaRPr lang="ko-KR" altLang="en-US" sz="4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53990" y="1466809"/>
            <a:ext cx="311285" cy="311285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29920" y="2952350"/>
            <a:ext cx="311285" cy="311285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1707103" y="2954673"/>
            <a:ext cx="311285" cy="311285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81469" y="2719978"/>
            <a:ext cx="41625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입력한 숫자 출력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+mj-ea"/>
              <a:buAutoNum type="circleNumDbPlain"/>
            </a:pP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숫자 보기 아이템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+mj-ea"/>
              <a:buAutoNum type="circleNumDbPlain"/>
            </a:pP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시간 추가 아이템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+mj-ea"/>
              <a:buAutoNum type="circleNumDbPlain"/>
            </a:pP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시도 횟수 추가 아이템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158532" y="2952349"/>
            <a:ext cx="311285" cy="311285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09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87" y="2988250"/>
            <a:ext cx="1228725" cy="18859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51692" y="304334"/>
            <a:ext cx="703384" cy="703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54899" y="592219"/>
            <a:ext cx="3336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실행화면</a:t>
            </a:r>
            <a:endParaRPr lang="ko-KR" altLang="en-US" sz="4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05535" y="2988250"/>
            <a:ext cx="311285" cy="311285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505534" y="3617360"/>
            <a:ext cx="311285" cy="311285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19143" y="3045451"/>
            <a:ext cx="41625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숫자 입력버튼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+mj-ea"/>
              <a:buAutoNum type="circleNumDbPlain"/>
            </a:pP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입력한 숫자 확인 버튼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+mj-ea"/>
              <a:buAutoNum type="circleNumDbPlain"/>
            </a:pP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게임 </a:t>
            </a:r>
            <a:r>
              <a:rPr lang="ko-KR" altLang="en-US" sz="24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다시하기</a:t>
            </a: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버튼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+mj-ea"/>
              <a:buAutoNum type="circleNumDbPlain"/>
            </a:pP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입력한 숫자 삭제 버튼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05533" y="4245780"/>
            <a:ext cx="311285" cy="311285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34" y="1508377"/>
            <a:ext cx="5124450" cy="1343025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353990" y="1466809"/>
            <a:ext cx="311285" cy="311285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74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33" y="3254580"/>
            <a:ext cx="3718810" cy="21120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33" y="1600679"/>
            <a:ext cx="3552486" cy="51114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51692" y="304334"/>
            <a:ext cx="703384" cy="703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54899" y="592219"/>
            <a:ext cx="3336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실행화면</a:t>
            </a:r>
            <a:endParaRPr lang="ko-KR" altLang="en-US" sz="4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92099" y="3098937"/>
            <a:ext cx="311285" cy="311285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08513" y="1600679"/>
            <a:ext cx="5113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시도 횟수 표시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+mj-ea"/>
              <a:buAutoNum type="circleNumDbPlain"/>
            </a:pP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이전 이닝 결과 </a:t>
            </a:r>
            <a:r>
              <a:rPr lang="en-US" altLang="ko-KR" sz="2400" dirty="0">
                <a:latin typeface="HY강B" panose="02030600000101010101" pitchFamily="18" charset="-127"/>
                <a:ea typeface="HY강B" panose="02030600000101010101" pitchFamily="18" charset="-127"/>
              </a:rPr>
              <a:t/>
            </a:r>
            <a:br>
              <a:rPr lang="en-US" altLang="ko-KR" sz="24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스코어보드 표시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53990" y="1466809"/>
            <a:ext cx="311285" cy="311285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1692" y="304334"/>
            <a:ext cx="703384" cy="703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54899" y="592219"/>
            <a:ext cx="3336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실행화면</a:t>
            </a:r>
            <a:endParaRPr lang="ko-KR" altLang="en-US" sz="4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08513" y="2087156"/>
            <a:ext cx="4162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누적 이닝</a:t>
            </a:r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,</a:t>
            </a: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입력한 숫자</a:t>
            </a:r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</a:p>
          <a:p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볼 개수</a:t>
            </a:r>
            <a:endParaRPr lang="en-US" altLang="ko-KR" sz="24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스트라이크 개수 표시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54" y="1682523"/>
            <a:ext cx="3429332" cy="415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0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1692" y="304334"/>
            <a:ext cx="703384" cy="703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54899" y="592219"/>
            <a:ext cx="35413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4. 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업무 분담</a:t>
            </a:r>
            <a:endParaRPr lang="ko-KR" altLang="en-US" sz="4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059285"/>
              </p:ext>
            </p:extLst>
          </p:nvPr>
        </p:nvGraphicFramePr>
        <p:xfrm>
          <a:off x="1569063" y="1486293"/>
          <a:ext cx="5905793" cy="5253990"/>
        </p:xfrm>
        <a:graphic>
          <a:graphicData uri="http://schemas.openxmlformats.org/drawingml/2006/table">
            <a:tbl>
              <a:tblPr firstCol="1">
                <a:tableStyleId>{E8B1032C-EA38-4F05-BA0D-38AFFFC7BED3}</a:tableStyleId>
              </a:tblPr>
              <a:tblGrid>
                <a:gridCol w="1592574"/>
                <a:gridCol w="4313219"/>
              </a:tblGrid>
              <a:tr h="3752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김창민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프로젝트 관리 및 </a:t>
                      </a:r>
                      <a:r>
                        <a:rPr lang="en-US" altLang="ko-KR" sz="14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UI</a:t>
                      </a:r>
                      <a:r>
                        <a:rPr lang="ko-KR" altLang="en-US" sz="1400" u="none" strike="noStrike" dirty="0" smtClean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디자인</a:t>
                      </a:r>
                      <a:r>
                        <a:rPr lang="ko-KR" altLang="en-US" sz="1400" u="none" strike="noStrike" baseline="0" dirty="0" smtClean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</a:t>
                      </a:r>
                      <a:r>
                        <a:rPr lang="en-US" altLang="ko-KR" sz="1400" u="none" strike="noStrike" baseline="0" dirty="0" smtClean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&amp; Source</a:t>
                      </a:r>
                      <a:r>
                        <a:rPr lang="ko-KR" altLang="en-US" sz="1400" u="none" strike="noStrike" baseline="0" dirty="0" smtClean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통합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37528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24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김재진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 smtClean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난이도 별 스테이지 이동</a:t>
                      </a:r>
                      <a:r>
                        <a:rPr lang="ko-KR" altLang="en-US" sz="1400" u="none" strike="noStrike" baseline="0" dirty="0" smtClean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기능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3752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UI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디자인</a:t>
                      </a:r>
                      <a:r>
                        <a:rPr lang="ko-KR" alt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</a:t>
                      </a:r>
                      <a:r>
                        <a:rPr lang="ko-KR" alt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자료 </a:t>
                      </a:r>
                      <a:r>
                        <a:rPr lang="en-US" altLang="ko-KR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Search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37528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기능 테스트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37528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24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이성훈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 smtClean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무작위숫자지정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3752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 smtClean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숫자입력 기능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3752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 smtClean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숫자비교 기능</a:t>
                      </a:r>
                      <a:endParaRPr lang="ko-KR" alt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37528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24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안영민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 smtClean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제한시간 </a:t>
                      </a:r>
                      <a:r>
                        <a:rPr lang="ko-KR" altLang="en-US" sz="14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기능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37528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제한시간 추가 아이템 기능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3752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시도횟수 추가 아이템 기능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37528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24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최시영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 smtClean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지우기 기능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3752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 smtClean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페이지 초기화 기능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3752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 err="1" smtClean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메인페이지</a:t>
                      </a:r>
                      <a:r>
                        <a:rPr lang="ko-KR" altLang="en-US" sz="1400" u="none" strike="noStrike" dirty="0" smtClean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이동 기능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3752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 smtClean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숫자 보기 아이템 기능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70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1692" y="304334"/>
            <a:ext cx="703384" cy="703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4899" y="592219"/>
            <a:ext cx="56893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4. 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업무 분담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김창민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sz="4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1897062"/>
            <a:ext cx="7667625" cy="4410075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51692" y="1409611"/>
            <a:ext cx="730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- Prototype </a:t>
            </a: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화면 구상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505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1692" y="304334"/>
            <a:ext cx="703384" cy="703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4899" y="592219"/>
            <a:ext cx="56893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4. 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업무 분담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김창민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sz="4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1692" y="1409611"/>
            <a:ext cx="730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- </a:t>
            </a:r>
            <a:r>
              <a:rPr lang="en-US" altLang="ko-KR" sz="2400" dirty="0" smtClean="0">
                <a:latin typeface="HY강B" panose="020B0600000101010101" charset="-127"/>
                <a:ea typeface="HY강B" panose="020B0600000101010101" charset="-127"/>
              </a:rPr>
              <a:t>Final</a:t>
            </a: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화면 구상</a:t>
            </a:r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(Main)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1" y="2059263"/>
            <a:ext cx="4680000" cy="26980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291" y="2808521"/>
            <a:ext cx="5940000" cy="360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8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1692" y="304334"/>
            <a:ext cx="703384" cy="703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4899" y="592219"/>
            <a:ext cx="56893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4. 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업무 분담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김창민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sz="4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1692" y="1409611"/>
            <a:ext cx="730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- </a:t>
            </a:r>
            <a:r>
              <a:rPr lang="en-US" altLang="ko-KR" sz="2400" dirty="0" smtClean="0">
                <a:latin typeface="HY강B" panose="020B0600000101010101" charset="-127"/>
                <a:ea typeface="HY강B" panose="020B0600000101010101" charset="-127"/>
              </a:rPr>
              <a:t>Final</a:t>
            </a: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화면 구상</a:t>
            </a:r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(Game)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2102836"/>
            <a:ext cx="4680000" cy="27094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928" y="2841070"/>
            <a:ext cx="5940000" cy="360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1692" y="304334"/>
            <a:ext cx="703384" cy="703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4899" y="592219"/>
            <a:ext cx="56893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4. 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업무 분담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김재진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sz="4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9" name="Picture 3" descr="C:\Users\Siyoung\Desktop\mini+project_final\capture\2-main_detai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2" t="24891" r="63191" b="47338"/>
          <a:stretch/>
        </p:blipFill>
        <p:spPr bwMode="auto">
          <a:xfrm>
            <a:off x="2302744" y="1561823"/>
            <a:ext cx="1645664" cy="16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Siyoung\Desktop\mini+project_final\capture\1-mai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8" t="24314" r="63125" b="46949"/>
          <a:stretch/>
        </p:blipFill>
        <p:spPr bwMode="auto">
          <a:xfrm>
            <a:off x="533748" y="1561823"/>
            <a:ext cx="1642301" cy="16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00" y="3489325"/>
            <a:ext cx="84201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3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02499" y="625826"/>
            <a:ext cx="1752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INDEX</a:t>
            </a:r>
            <a:endParaRPr lang="ko-KR" altLang="en-US" sz="4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1692" y="304334"/>
            <a:ext cx="703384" cy="703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01064"/>
              </p:ext>
            </p:extLst>
          </p:nvPr>
        </p:nvGraphicFramePr>
        <p:xfrm>
          <a:off x="1580995" y="1581227"/>
          <a:ext cx="5115235" cy="45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9521"/>
                <a:gridCol w="4205714"/>
              </a:tblGrid>
              <a:tr h="629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0" dirty="0" smtClean="0">
                          <a:solidFill>
                            <a:schemeClr val="tx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1.</a:t>
                      </a:r>
                      <a:endParaRPr lang="ko-KR" altLang="en-US" sz="4400" b="0" dirty="0">
                        <a:solidFill>
                          <a:schemeClr val="tx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400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프로젝트 개요</a:t>
                      </a:r>
                      <a:endParaRPr lang="ko-KR" altLang="en-US" sz="4400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</a:tr>
              <a:tr h="629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0" dirty="0" smtClean="0">
                          <a:solidFill>
                            <a:schemeClr val="tx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2.</a:t>
                      </a:r>
                      <a:endParaRPr lang="ko-KR" altLang="en-US" sz="4400" b="0" dirty="0">
                        <a:solidFill>
                          <a:schemeClr val="tx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400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프로젝트 구성</a:t>
                      </a:r>
                      <a:endParaRPr lang="ko-KR" altLang="en-US" sz="4400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</a:tr>
              <a:tr h="629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0" dirty="0" smtClean="0">
                          <a:solidFill>
                            <a:schemeClr val="tx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3.</a:t>
                      </a:r>
                      <a:endParaRPr lang="ko-KR" altLang="en-US" sz="4400" b="0" dirty="0">
                        <a:solidFill>
                          <a:schemeClr val="tx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400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실행화면</a:t>
                      </a:r>
                      <a:endParaRPr lang="ko-KR" altLang="en-US" sz="4400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</a:tr>
              <a:tr h="629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0" dirty="0" smtClean="0">
                          <a:solidFill>
                            <a:schemeClr val="tx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4.</a:t>
                      </a:r>
                      <a:endParaRPr lang="ko-KR" altLang="en-US" sz="4400" b="0" dirty="0">
                        <a:solidFill>
                          <a:schemeClr val="tx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400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업무 분담</a:t>
                      </a:r>
                      <a:endParaRPr lang="en-US" altLang="ko-KR" sz="4400" b="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</a:tr>
              <a:tr h="381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0" dirty="0" smtClean="0">
                          <a:solidFill>
                            <a:schemeClr val="tx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5.</a:t>
                      </a:r>
                      <a:endParaRPr lang="ko-KR" altLang="en-US" sz="4400" b="0" dirty="0">
                        <a:solidFill>
                          <a:schemeClr val="tx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400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프로젝트 일정</a:t>
                      </a:r>
                      <a:endParaRPr lang="en-US" altLang="ko-KR" sz="4400" b="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</a:tr>
              <a:tr h="381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0" dirty="0" smtClean="0">
                          <a:solidFill>
                            <a:schemeClr val="tx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6.</a:t>
                      </a:r>
                      <a:endParaRPr lang="ko-KR" altLang="en-US" sz="4400" b="0" dirty="0">
                        <a:solidFill>
                          <a:schemeClr val="tx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400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피드백</a:t>
                      </a:r>
                      <a:endParaRPr lang="en-US" altLang="ko-KR" sz="4400" b="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97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1692" y="304334"/>
            <a:ext cx="703384" cy="703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4899" y="592219"/>
            <a:ext cx="56893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4. 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업무 분담</a:t>
            </a:r>
            <a:r>
              <a:rPr lang="en-US" altLang="ko-KR" sz="4800" dirty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김재진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sz="4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11" name="Picture 2" descr="C:\Users\Siyoung\Desktop\mini+project_final\capture\1-mai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8" t="24314" r="63125" b="46949"/>
          <a:stretch/>
        </p:blipFill>
        <p:spPr bwMode="auto">
          <a:xfrm>
            <a:off x="533748" y="1561823"/>
            <a:ext cx="1642301" cy="16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48" y="3553353"/>
            <a:ext cx="4531692" cy="2220914"/>
          </a:xfrm>
          <a:prstGeom prst="rect">
            <a:avLst/>
          </a:prstGeom>
        </p:spPr>
      </p:pic>
      <p:pic>
        <p:nvPicPr>
          <p:cNvPr id="9" name="Picture 3" descr="C:\Users\Siyoung\Desktop\mini+project_final\capture\2-main_detail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2" t="24891" r="63191" b="47338"/>
          <a:stretch/>
        </p:blipFill>
        <p:spPr bwMode="auto">
          <a:xfrm>
            <a:off x="530385" y="1561823"/>
            <a:ext cx="1645664" cy="16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93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1692" y="304334"/>
            <a:ext cx="703384" cy="703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4899" y="592219"/>
            <a:ext cx="56893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4. 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업무 분담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이성훈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sz="4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692" y="1409611"/>
            <a:ext cx="730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- </a:t>
            </a: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랜덤 숫자 지정</a:t>
            </a:r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중복 배제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1994443"/>
            <a:ext cx="6912708" cy="466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1692" y="304334"/>
            <a:ext cx="703384" cy="703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4899" y="592219"/>
            <a:ext cx="56893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4. 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업무 분담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이성훈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sz="4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692" y="1409611"/>
            <a:ext cx="730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- </a:t>
            </a: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숫자버튼 클릭 시 실행하는 </a:t>
            </a:r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function(</a:t>
            </a: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숫자입력</a:t>
            </a:r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00" y="1871276"/>
            <a:ext cx="7191375" cy="4695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021" y="1884881"/>
            <a:ext cx="3338512" cy="919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0" y="3029837"/>
            <a:ext cx="2198433" cy="44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8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1692" y="304334"/>
            <a:ext cx="703384" cy="703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4899" y="592219"/>
            <a:ext cx="56893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4. 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업무 분담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이성훈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sz="4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692" y="1409611"/>
            <a:ext cx="7302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- </a:t>
            </a: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확인버튼 클릭 시 실행하는 </a:t>
            </a:r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function(</a:t>
            </a: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숫자비교</a:t>
            </a:r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b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 Ball</a:t>
            </a: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과 </a:t>
            </a:r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Strike </a:t>
            </a: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개수 </a:t>
            </a:r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count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2273169"/>
            <a:ext cx="8029575" cy="4448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739" y="4081462"/>
            <a:ext cx="25050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3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1692" y="304334"/>
            <a:ext cx="703384" cy="703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4899" y="592219"/>
            <a:ext cx="56893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4. 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업무 분담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안영민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sz="4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692" y="1409611"/>
            <a:ext cx="730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- </a:t>
            </a: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게임 시작과 동시에 실시간 제한시간 출력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1825109"/>
            <a:ext cx="5014596" cy="47511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162" y="2026295"/>
            <a:ext cx="23526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1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1692" y="304334"/>
            <a:ext cx="703384" cy="703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4899" y="592219"/>
            <a:ext cx="56893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4. 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업무 분담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안영민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sz="4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692" y="1409611"/>
            <a:ext cx="7302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- </a:t>
            </a: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시간추가 아이템</a:t>
            </a:r>
            <a:r>
              <a:rPr lang="en-US" altLang="ko-KR" sz="24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function</a:t>
            </a:r>
            <a:b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- </a:t>
            </a: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시도횟수 추가 아이템 </a:t>
            </a:r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function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2273169"/>
            <a:ext cx="5838825" cy="32670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662" y="1640533"/>
            <a:ext cx="28098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3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1692" y="304334"/>
            <a:ext cx="703384" cy="703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4899" y="592219"/>
            <a:ext cx="56893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4. 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업무 분담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최시영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sz="4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692" y="1409611"/>
            <a:ext cx="730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- </a:t>
            </a: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지우기 버튼</a:t>
            </a:r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function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2053036"/>
            <a:ext cx="5762625" cy="3648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317" y="1634994"/>
            <a:ext cx="13049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5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1692" y="304334"/>
            <a:ext cx="703384" cy="703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4899" y="592219"/>
            <a:ext cx="56893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4. 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업무 분담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최시영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sz="4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692" y="1409611"/>
            <a:ext cx="730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- </a:t>
            </a: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숫자보기 아이템 버튼</a:t>
            </a:r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function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71" y="2240608"/>
            <a:ext cx="7858125" cy="2200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642" y="1544121"/>
            <a:ext cx="14192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02499" y="625826"/>
            <a:ext cx="4007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5. </a:t>
            </a:r>
            <a:r>
              <a:rPr lang="ko-KR" altLang="en-US" sz="4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프로젝트 일정</a:t>
            </a:r>
            <a:endParaRPr lang="en-US" altLang="ko-KR" sz="40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1692" y="304334"/>
            <a:ext cx="703384" cy="703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766174"/>
              </p:ext>
            </p:extLst>
          </p:nvPr>
        </p:nvGraphicFramePr>
        <p:xfrm>
          <a:off x="283075" y="1333712"/>
          <a:ext cx="8650875" cy="522625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30192"/>
                <a:gridCol w="1336288"/>
                <a:gridCol w="483415"/>
                <a:gridCol w="483415"/>
                <a:gridCol w="483415"/>
                <a:gridCol w="483415"/>
                <a:gridCol w="483415"/>
                <a:gridCol w="483415"/>
                <a:gridCol w="483415"/>
                <a:gridCol w="483415"/>
                <a:gridCol w="483415"/>
                <a:gridCol w="483415"/>
                <a:gridCol w="483415"/>
                <a:gridCol w="483415"/>
                <a:gridCol w="483415"/>
              </a:tblGrid>
              <a:tr h="43538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작업 내용</a:t>
                      </a:r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3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2017 . 01</a:t>
                      </a:r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538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</a:t>
                      </a:r>
                      <a:endParaRPr lang="ko-KR" altLang="en-US" sz="1000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2</a:t>
                      </a:r>
                      <a:endParaRPr lang="ko-KR" altLang="en-US" sz="1000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3</a:t>
                      </a:r>
                      <a:endParaRPr lang="ko-KR" altLang="en-US" sz="1000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4</a:t>
                      </a:r>
                      <a:endParaRPr lang="ko-KR" altLang="en-US" sz="1000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5</a:t>
                      </a:r>
                      <a:endParaRPr lang="ko-KR" altLang="en-US" sz="1000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6</a:t>
                      </a:r>
                      <a:endParaRPr lang="ko-KR" altLang="en-US" sz="1000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7</a:t>
                      </a:r>
                      <a:endParaRPr lang="ko-KR" altLang="en-US" sz="1000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8</a:t>
                      </a:r>
                      <a:endParaRPr lang="ko-KR" altLang="en-US" sz="1000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9</a:t>
                      </a:r>
                      <a:endParaRPr lang="ko-KR" altLang="en-US" sz="1000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10</a:t>
                      </a:r>
                      <a:endParaRPr lang="ko-KR" altLang="en-US" sz="1000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11</a:t>
                      </a:r>
                      <a:endParaRPr lang="ko-KR" altLang="en-US" sz="1000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12</a:t>
                      </a:r>
                      <a:endParaRPr lang="ko-KR" altLang="en-US" sz="1000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13</a:t>
                      </a:r>
                      <a:endParaRPr lang="ko-KR" altLang="en-US" sz="1000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48394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기획</a:t>
                      </a:r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브레인스토밍</a:t>
                      </a:r>
                      <a:endParaRPr lang="ko-KR" altLang="en-US" sz="1100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</a:tr>
              <a:tr h="483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참고 사례 조사</a:t>
                      </a:r>
                      <a:endParaRPr lang="ko-KR" altLang="en-US" sz="1100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</a:tr>
              <a:tr h="483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기획 결정</a:t>
                      </a:r>
                      <a:endParaRPr lang="ko-KR" altLang="en-US" sz="1100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</a:tr>
              <a:tr h="48394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UI</a:t>
                      </a:r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참고 사례 조사</a:t>
                      </a:r>
                      <a:endParaRPr lang="ko-KR" altLang="en-US" sz="1100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rgbClr val="D5E3CF"/>
                    </a:solidFill>
                  </a:tcPr>
                </a:tc>
              </a:tr>
              <a:tr h="483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UI </a:t>
                      </a:r>
                      <a:r>
                        <a:rPr lang="ko-KR" altLang="en-US" sz="1100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프레임 구성</a:t>
                      </a:r>
                      <a:endParaRPr lang="ko-KR" altLang="en-US" sz="1100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rgbClr val="EBF1E9"/>
                    </a:solidFill>
                  </a:tcPr>
                </a:tc>
              </a:tr>
              <a:tr h="483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디자인</a:t>
                      </a:r>
                      <a:endParaRPr lang="ko-KR" altLang="en-US" sz="1100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rgbClr val="D5E3CF"/>
                    </a:solidFill>
                  </a:tcPr>
                </a:tc>
              </a:tr>
              <a:tr h="4839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기능 구현</a:t>
                      </a:r>
                      <a:endParaRPr lang="ko-KR" altLang="en-US" sz="1100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rgbClr val="EBF1E9"/>
                    </a:solidFill>
                  </a:tcPr>
                </a:tc>
              </a:tr>
              <a:tr h="483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모든 기능 통합</a:t>
                      </a:r>
                      <a:endParaRPr lang="ko-KR" altLang="en-US" sz="1100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</a:tr>
              <a:tr h="4839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검토 및 완료</a:t>
                      </a:r>
                      <a:endParaRPr lang="ko-KR" altLang="en-US" sz="1100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01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1692" y="304334"/>
            <a:ext cx="703384" cy="703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4899" y="592219"/>
            <a:ext cx="27206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HY강B" panose="02030600000101010101" pitchFamily="18" charset="-127"/>
                <a:ea typeface="HY강B" panose="02030600000101010101" pitchFamily="18" charset="-127"/>
              </a:rPr>
              <a:t>6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피드백</a:t>
            </a:r>
            <a:endParaRPr lang="ko-KR" altLang="en-US" sz="4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215072"/>
              </p:ext>
            </p:extLst>
          </p:nvPr>
        </p:nvGraphicFramePr>
        <p:xfrm>
          <a:off x="440592" y="1320800"/>
          <a:ext cx="8242300" cy="5427115"/>
        </p:xfrm>
        <a:graphic>
          <a:graphicData uri="http://schemas.openxmlformats.org/drawingml/2006/table">
            <a:tbl>
              <a:tblPr firstCol="1">
                <a:tableStyleId>{E8B1032C-EA38-4F05-BA0D-38AFFFC7BED3}</a:tableStyleId>
              </a:tblPr>
              <a:tblGrid>
                <a:gridCol w="1286219"/>
                <a:gridCol w="6956081"/>
              </a:tblGrid>
              <a:tr h="24915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HY강B" panose="020B0600000101010101" charset="-127"/>
                          <a:ea typeface="HY강B" panose="020B0600000101010101" charset="-127"/>
                        </a:rPr>
                        <a:t>안영민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B0600000101010101" charset="-127"/>
                        <a:ea typeface="HY강B" panose="020B0600000101010101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수업시간에 배운 내용을 응용해 프로젝트에 적용하며 실력을 키울 수 있었다</a:t>
                      </a:r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91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마무리단계에서 분업이 잘 안 된 것 같아 시간 소비가 너무 많았다</a:t>
                      </a:r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 </a:t>
                      </a:r>
                      <a:r>
                        <a:rPr lang="ko-KR" alt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할당량을 나눠서 했었으면 좋았을 것 같다</a:t>
                      </a:r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41951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2400" u="none" strike="noStrike" dirty="0">
                          <a:effectLst/>
                          <a:latin typeface="HY강B" panose="020B0600000101010101" charset="-127"/>
                          <a:ea typeface="HY강B" panose="020B0600000101010101" charset="-127"/>
                        </a:rPr>
                        <a:t>김재진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B0600000101010101" charset="-127"/>
                        <a:ea typeface="HY강B" panose="020B0600000101010101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 dirty="0" smtClean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팀원들이 서로 소통을 하면서 협동심이 길러진 것 같다</a:t>
                      </a:r>
                      <a:r>
                        <a:rPr lang="en-US" altLang="ko-KR" sz="1300" u="none" strike="noStrike" dirty="0" smtClean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419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실력이 다소 부족해 도움을 많이 못 줘서 아쉽다</a:t>
                      </a:r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915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프로젝트로 인해 공부를 열심히 해야겠다는 계기가 생겼다</a:t>
                      </a:r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 marL="9525" marR="9525" marT="9525" marB="0" anchor="ctr"/>
                </a:tc>
              </a:tr>
              <a:tr h="2491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프로젝트 진행 동안 팀원들의 분위기</a:t>
                      </a:r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참여도가 좋았다</a:t>
                      </a:r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 marL="9525" marR="9525" marT="9525" marB="0" anchor="ctr"/>
                </a:tc>
              </a:tr>
              <a:tr h="7261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강B" panose="020B0600000101010101" charset="-127"/>
                          <a:ea typeface="HY강B" panose="020B0600000101010101" charset="-127"/>
                        </a:rPr>
                        <a:t>이성훈</a:t>
                      </a:r>
                      <a:endParaRPr lang="ko-KR" altLang="en-US" sz="2400" dirty="0">
                        <a:latin typeface="HY강B" panose="020B0600000101010101" charset="-127"/>
                        <a:ea typeface="HY강B" panose="020B0600000101010101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처음 주제를 정할 때</a:t>
                      </a:r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</a:t>
                      </a:r>
                      <a:r>
                        <a:rPr lang="en-US" altLang="ko-KR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배운 것을 활용하기로 해서 주제가 너무 쉬웠던 것 같다</a:t>
                      </a:r>
                      <a:r>
                        <a:rPr lang="en-US" altLang="ko-KR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  <a:p>
                      <a:pPr algn="l" fontAlgn="ctr"/>
                      <a:r>
                        <a:rPr lang="ko-KR" altLang="en-US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다음 프로젝트는 좀 더 도전적인 주제를 선정하여 배운 것 이외에 더 실력을 키울 수 있도록 했으면 좋겠다</a:t>
                      </a:r>
                      <a:r>
                        <a:rPr lang="en-US" altLang="ko-KR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en-US" altLang="ko-KR" sz="1300" b="0" i="0" u="none" strike="noStrike" dirty="0" smtClean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48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프로젝트 진행 전</a:t>
                      </a:r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부담이 있었는데</a:t>
                      </a:r>
                      <a:r>
                        <a:rPr lang="en-US" altLang="ko-KR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팀원들이 거리낌 없이 대해줘서 프로젝트에 편하게 참여할 수 있었다</a:t>
                      </a:r>
                      <a:r>
                        <a:rPr lang="en-US" altLang="ko-KR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</a:tr>
              <a:tr h="24915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강B" panose="020B0600000101010101" charset="-127"/>
                          <a:ea typeface="HY강B" panose="020B0600000101010101" charset="-127"/>
                        </a:rPr>
                        <a:t>최시영</a:t>
                      </a:r>
                      <a:endParaRPr lang="ko-KR" altLang="en-US" sz="2400" dirty="0">
                        <a:latin typeface="HY강B" panose="020B0600000101010101" charset="-127"/>
                        <a:ea typeface="HY강B" panose="020B0600000101010101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디자인에 더 신경을 쓰고 싶었는데</a:t>
                      </a:r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</a:t>
                      </a:r>
                      <a:r>
                        <a:rPr lang="ko-KR" alt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그러지 못해 아쉬웠다</a:t>
                      </a:r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 marL="9525" marR="9525" marT="9525" marB="0" anchor="ctr"/>
                </a:tc>
              </a:tr>
              <a:tr h="2491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디자인 </a:t>
                      </a:r>
                      <a:r>
                        <a:rPr lang="ko-KR" altLang="en-US" sz="13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컨셉을</a:t>
                      </a:r>
                      <a:r>
                        <a:rPr lang="ko-KR" alt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잡아서 했었으면</a:t>
                      </a:r>
                      <a:r>
                        <a:rPr lang="ko-KR" altLang="en-US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좋았을 것 같다</a:t>
                      </a:r>
                      <a:r>
                        <a:rPr lang="en-US" altLang="ko-KR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en-US" altLang="ko-KR" sz="1300" b="0" i="0" u="none" strike="noStrike" dirty="0" smtClean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915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프로젝트를 하며 각자의 프로젝트 진행 스타일을 파악할 수 있었다</a:t>
                      </a:r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 marL="9525" marR="9525" marT="9525" marB="0" anchor="ctr"/>
                </a:tc>
              </a:tr>
              <a:tr h="24915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일정 계획이 좀 미비했다</a:t>
                      </a:r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r>
                        <a:rPr lang="en-US" altLang="ko-KR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다음에는 일정계획을 좀 더 세분화하여 진행했으면 좋겠다</a:t>
                      </a:r>
                      <a:r>
                        <a:rPr lang="en-US" altLang="ko-KR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en-US" altLang="ko-KR" sz="1300" b="0" i="0" u="none" strike="noStrike" dirty="0" smtClean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48765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강B" panose="020B0600000101010101" charset="-127"/>
                          <a:ea typeface="HY강B" panose="020B0600000101010101" charset="-127"/>
                        </a:rPr>
                        <a:t>김창민</a:t>
                      </a:r>
                      <a:endParaRPr lang="ko-KR" altLang="en-US" sz="2400" dirty="0">
                        <a:latin typeface="HY강B" panose="020B0600000101010101" charset="-127"/>
                        <a:ea typeface="HY강B" panose="020B0600000101010101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다양한 프로젝트를 경험하며 팀원 간의 트러블이 몇 번 있었는데</a:t>
                      </a:r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이번 프로젝트에서는 트러블 없이</a:t>
                      </a:r>
                      <a:r>
                        <a:rPr lang="ko-KR" altLang="en-US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진행된 점이 좋았다</a:t>
                      </a:r>
                      <a:r>
                        <a:rPr lang="en-US" altLang="ko-KR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en-US" altLang="ko-KR" sz="1300" b="0" i="0" u="none" strike="noStrike" dirty="0" smtClean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48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프로젝트를 진행하며 개발 역량에 따라 분업시켰어야 했는데</a:t>
                      </a:r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개발역량 파악이</a:t>
                      </a:r>
                      <a:r>
                        <a:rPr lang="ko-KR" altLang="en-US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안 돼 분업시키기가 어려웠다</a:t>
                      </a:r>
                      <a:r>
                        <a:rPr lang="en-US" altLang="ko-KR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en-US" altLang="ko-KR" sz="1300" b="0" i="0" u="none" strike="noStrike" dirty="0" smtClean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91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시간 부족으로 인해 프로젝트진행이 어려웠다</a:t>
                      </a:r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96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65785" y="592219"/>
            <a:ext cx="46634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1. 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프로젝트 개요</a:t>
            </a:r>
            <a:endParaRPr lang="en-US" altLang="ko-KR" sz="48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1692" y="304334"/>
            <a:ext cx="703384" cy="703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11457" y="1785783"/>
            <a:ext cx="49552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숫자 야구게임</a:t>
            </a:r>
            <a:endParaRPr lang="en-US" altLang="ko-KR" sz="36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3600" dirty="0">
                <a:latin typeface="HY강B" panose="02030600000101010101" pitchFamily="18" charset="-127"/>
                <a:ea typeface="HY강B" panose="02030600000101010101" pitchFamily="18" charset="-127"/>
              </a:rPr>
              <a:t>	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	</a:t>
            </a:r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개발 프로젝트</a:t>
            </a:r>
            <a:endParaRPr lang="ko-KR" altLang="en-US" sz="3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02499" y="4871016"/>
            <a:ext cx="6715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어릴 적</a:t>
            </a:r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,</a:t>
            </a: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친구와 함께 즐기던 숫자야구 게임을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HTML, JavaScript, CSS</a:t>
            </a: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를 이용해 개발하기로 결정</a:t>
            </a:r>
            <a:endParaRPr lang="ko-KR" altLang="en-US" sz="2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19718"/>
          <a:stretch/>
        </p:blipFill>
        <p:spPr>
          <a:xfrm>
            <a:off x="119221" y="1820966"/>
            <a:ext cx="3192236" cy="256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7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684989" y="2985983"/>
            <a:ext cx="1847047" cy="8860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Q&amp;A</a:t>
            </a:r>
            <a:endParaRPr lang="ko-KR" altLang="en-US" sz="6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10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63503" cy="4351338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27" y="211358"/>
            <a:ext cx="4680000" cy="351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03" y="591304"/>
            <a:ext cx="4680000" cy="351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65" y="1156328"/>
            <a:ext cx="4680000" cy="351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841" y="1783871"/>
            <a:ext cx="4680000" cy="3447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338" y="2720457"/>
            <a:ext cx="4680000" cy="351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00" y="3348000"/>
            <a:ext cx="4680000" cy="35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7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1692" y="304334"/>
            <a:ext cx="703384" cy="703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54899" y="592219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2. 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프로젝트 구성</a:t>
            </a:r>
            <a:endParaRPr lang="ko-KR" altLang="en-US" sz="4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4400" y="1959429"/>
            <a:ext cx="585929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Clr>
                <a:schemeClr val="accent2"/>
              </a:buClr>
              <a:buFont typeface="+mj-ea"/>
              <a:buAutoNum type="circleNumDbPlain"/>
            </a:pPr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화면 구상</a:t>
            </a:r>
            <a:endParaRPr lang="en-US" altLang="ko-KR" sz="36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742950" indent="-742950">
              <a:buClr>
                <a:schemeClr val="accent2"/>
              </a:buClr>
              <a:buFont typeface="+mj-ea"/>
              <a:buAutoNum type="circleNumDbPlain"/>
            </a:pPr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주요 기능 추출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및 개발</a:t>
            </a:r>
            <a:endParaRPr lang="en-US" altLang="ko-KR" sz="36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742950" indent="-742950">
              <a:buClr>
                <a:schemeClr val="accent2"/>
              </a:buClr>
              <a:buFont typeface="+mj-ea"/>
              <a:buAutoNum type="circleNumDbPlain"/>
            </a:pPr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36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프로토타입</a:t>
            </a:r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개발</a:t>
            </a:r>
            <a:endParaRPr lang="en-US" altLang="ko-KR" sz="36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742950" indent="-742950">
              <a:buClr>
                <a:schemeClr val="accent2"/>
              </a:buClr>
              <a:buFont typeface="+mj-ea"/>
              <a:buAutoNum type="circleNumDbPlain"/>
            </a:pP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UI </a:t>
            </a:r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디자인</a:t>
            </a:r>
            <a:endParaRPr lang="en-US" altLang="ko-KR" sz="36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742950" indent="-742950">
              <a:buClr>
                <a:schemeClr val="accent2"/>
              </a:buClr>
              <a:buFont typeface="+mj-ea"/>
              <a:buAutoNum type="circleNumDbPlain"/>
            </a:pPr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추가기능 구상 및 개발</a:t>
            </a:r>
            <a:endParaRPr lang="en-US" altLang="ko-KR" sz="36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742950" indent="-742950">
              <a:buClr>
                <a:schemeClr val="accent2"/>
              </a:buClr>
              <a:buFont typeface="+mj-ea"/>
              <a:buAutoNum type="circleNumDbPlain"/>
            </a:pPr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프로젝트 검토 및 완료</a:t>
            </a:r>
            <a:endParaRPr lang="ko-KR" altLang="en-US" sz="3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36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1692" y="304334"/>
            <a:ext cx="703384" cy="703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660769"/>
              </p:ext>
            </p:extLst>
          </p:nvPr>
        </p:nvGraphicFramePr>
        <p:xfrm>
          <a:off x="1055076" y="1573198"/>
          <a:ext cx="6669736" cy="4731877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427356"/>
                <a:gridCol w="5242380"/>
              </a:tblGrid>
              <a:tr h="198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기능이름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설명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</a:tr>
              <a:tr h="1970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스테이지 이동버튼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버튼을 클릭하여 레벨에 맞는 스테이지 페이지로 이동한다</a:t>
                      </a:r>
                      <a:r>
                        <a:rPr lang="en-US" altLang="ko-KR" sz="900" u="none" strike="noStrike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</a:tr>
              <a:tr h="1970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무작위숫자지정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랜덤함수를 이용하여 무작위숫자 </a:t>
                      </a:r>
                      <a:r>
                        <a:rPr lang="en-US" altLang="ko-KR" sz="900" u="none" strike="noStrike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n</a:t>
                      </a:r>
                      <a:r>
                        <a:rPr lang="ko-KR" altLang="en-US" sz="900" u="none" strike="noStrike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자리를 지정한다</a:t>
                      </a:r>
                      <a:r>
                        <a:rPr lang="en-US" altLang="ko-KR" sz="900" u="none" strike="noStrike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</a:tr>
              <a:tr h="1970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숫자입력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버튼으로 숫자를 입력한다</a:t>
                      </a:r>
                      <a:r>
                        <a:rPr lang="en-US" altLang="ko-KR" sz="900" u="none" strike="noStrike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</a:tr>
              <a:tr h="197091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버튼으로 숫자를 입력받을 때 중복된 숫자는 입력을 할 수 없다</a:t>
                      </a:r>
                      <a:r>
                        <a:rPr lang="en-US" altLang="ko-KR" sz="900" u="none" strike="noStrike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</a:tr>
              <a:tr h="197091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입력갯수는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</a:t>
                      </a:r>
                      <a:r>
                        <a:rPr lang="ko-KR" altLang="en-US" sz="900" u="none" strike="noStrike" dirty="0" smtClean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스테이지 별로 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제한된다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.(ex. 1~2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스테이지는 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3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개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</a:tr>
              <a:tr h="1970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제한시간 기능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스테이지 별 제한시간이 있다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</a:tr>
              <a:tr h="1970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숫자비교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입력받은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숫자를 지정된 무작위 숫자와 한자리씩 비교한다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</a:tr>
              <a:tr h="197091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자리수를 비교하여 스트라이크와 볼을 구분한다</a:t>
                      </a:r>
                      <a:r>
                        <a:rPr lang="en-US" altLang="ko-KR" sz="900" u="none" strike="noStrike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</a:tr>
              <a:tr h="197091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무작위 숫자 </a:t>
                      </a:r>
                      <a:r>
                        <a:rPr lang="ko-KR" altLang="en-US" sz="900" u="none" strike="noStrike" dirty="0" smtClean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배열 중 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한 공통된 숫자가 존재하면 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볼로 인정된다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</a:tr>
              <a:tr h="197091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무작위 숫자 </a:t>
                      </a:r>
                      <a:r>
                        <a:rPr lang="ko-KR" altLang="en-US" sz="900" u="none" strike="noStrike" dirty="0" smtClean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배열 중 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한 공통된 숫자가 존재하고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, </a:t>
                      </a:r>
                      <a:r>
                        <a:rPr lang="ko-KR" altLang="en-US" sz="900" u="none" strike="noStrike" dirty="0" err="1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자리수까지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일치할 경우 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스트라이크로 인정된다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</a:tr>
              <a:tr h="1970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전체지우기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입력된 숫자 전체를 초기화된다</a:t>
                      </a:r>
                      <a:r>
                        <a:rPr lang="en-US" altLang="ko-KR" sz="900" u="none" strike="noStrike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</a:tr>
              <a:tr h="1970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한자리지우기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최근에 입력된 숫자 한자리가 초기화된다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</a:tr>
              <a:tr h="1970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다시하기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현재 스테이지 페이지가 초기화된다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</a:tr>
              <a:tr h="1970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메인페이지버튼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메인페이지로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이동한다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</a:tr>
              <a:tr h="1970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횟수추가 아이템 버튼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횟수추가 아이템 버튼을 누르면 시도횟수가 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3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회 추가된다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</a:tr>
              <a:tr h="1970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시간추가 아이템 버튼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시간추가 아이템 버튼을 누르면 제한시간 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20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초가 추가된다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</a:tr>
              <a:tr h="1970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돋보기 아이템 버튼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무작위로 배정된 숫자배열 중 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개의 숫자를 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5</a:t>
                      </a:r>
                      <a:r>
                        <a:rPr lang="ko-KR" altLang="en-US" sz="900" u="none" strike="noStrike" dirty="0" err="1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초동안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볼 수 있다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</a:tr>
              <a:tr h="39418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1~2</a:t>
                      </a:r>
                      <a:r>
                        <a:rPr lang="ko-KR" altLang="en-US" sz="900" u="none" strike="noStrike" dirty="0" err="1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번스테이지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성공 조건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무작위로 배정된 숫자배열 중 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3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개의 숫자를 제한시간 안에 맞춰야 성공으로 인정한다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b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</a:b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정답시도횟수는 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스테이지의 경우 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9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회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, 2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스테이지의 경우 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8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회이다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</a:tr>
              <a:tr h="39418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3~4</a:t>
                      </a:r>
                      <a:r>
                        <a:rPr lang="ko-KR" altLang="en-US" sz="900" u="none" strike="noStrike" dirty="0" err="1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번스테이지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성공 조건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무작위로 배정된 숫자배열 중 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4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개의 숫자를 제한시간 안에 맞춰야 성공으로 인정한다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b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</a:b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정답시도횟수는 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3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스테이지의 경우 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10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회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, 4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스테이지의 경우 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9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회이다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</a:tr>
              <a:tr h="39418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5~6</a:t>
                      </a:r>
                      <a:r>
                        <a:rPr lang="ko-KR" altLang="en-US" sz="900" u="none" strike="noStrike" dirty="0" err="1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번스테이지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성공 조건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무작위로 배정된 숫자배열 중 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5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개의 숫자를 제한시간 안에 맞춰야 성공으로 인정한다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b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</a:b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정답시도횟수는 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5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스테이지의 경우 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11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회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, 6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스테이지의 경우 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10</a:t>
                      </a:r>
                      <a:r>
                        <a:rPr lang="ko-KR" altLang="en-US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회이다</a:t>
                      </a:r>
                      <a:r>
                        <a:rPr lang="en-US" altLang="ko-KR" sz="900" u="none" strike="noStrike" dirty="0"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7912" marR="7912" marT="7912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54899" y="592219"/>
            <a:ext cx="6304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2. 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프로젝트 구성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기능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sz="4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736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1692" y="304334"/>
            <a:ext cx="703384" cy="703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54899" y="592219"/>
            <a:ext cx="3336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실행화면</a:t>
            </a:r>
            <a:endParaRPr lang="ko-KR" altLang="en-US" sz="4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84371" y="1577863"/>
            <a:ext cx="335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1 – </a:t>
            </a:r>
            <a:r>
              <a:rPr lang="ko-KR" altLang="en-US" sz="24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시작 페이지</a:t>
            </a:r>
            <a:endParaRPr lang="en-US" altLang="ko-KR" sz="2400" b="1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로딩화면이 나온 뒤</a:t>
            </a:r>
            <a:endParaRPr lang="en-US" altLang="ko-KR" sz="24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자동으로 </a:t>
            </a:r>
            <a:r>
              <a:rPr lang="ko-KR" altLang="en-US" sz="24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메인화면으로</a:t>
            </a: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페이지가 이동된다</a:t>
            </a:r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endParaRPr lang="en-US" altLang="ko-KR" sz="2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004" t="3342" r="19770" b="13411"/>
          <a:stretch/>
        </p:blipFill>
        <p:spPr>
          <a:xfrm>
            <a:off x="591178" y="1577863"/>
            <a:ext cx="4680000" cy="283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4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1692" y="304334"/>
            <a:ext cx="703384" cy="703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54899" y="592219"/>
            <a:ext cx="3336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실행화면</a:t>
            </a:r>
            <a:endParaRPr lang="ko-KR" altLang="en-US" sz="4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49687" y="1577863"/>
            <a:ext cx="349431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2 – </a:t>
            </a:r>
            <a:r>
              <a:rPr lang="ko-KR" altLang="en-US" sz="24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메인 페이지</a:t>
            </a:r>
            <a:endParaRPr lang="en-US" altLang="ko-KR" sz="2400" b="1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메인 화면에는 </a:t>
            </a:r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/>
            </a:r>
            <a:b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난이도별</a:t>
            </a:r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게임 정보를 볼 수 있는 기능과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게임 페이지로 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이동하는 기능이 있다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endParaRPr lang="en-US" altLang="ko-KR" sz="2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4" y="1577863"/>
            <a:ext cx="4680000" cy="283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1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1692" y="304334"/>
            <a:ext cx="703384" cy="703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051" name="Picture 3" descr="C:\Users\Siyoung\Desktop\mini+project_final\capture\2-main_detai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2" t="24891" r="63191" b="47338"/>
          <a:stretch/>
        </p:blipFill>
        <p:spPr bwMode="auto">
          <a:xfrm>
            <a:off x="1354899" y="4100759"/>
            <a:ext cx="2392208" cy="240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08513" y="1611692"/>
            <a:ext cx="38823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&gt; </a:t>
            </a:r>
            <a:r>
              <a:rPr lang="ko-KR" altLang="en-US" sz="20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버튼</a:t>
            </a:r>
            <a:endParaRPr lang="en-US" altLang="ko-KR" sz="2000" b="1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- </a:t>
            </a:r>
            <a:r>
              <a:rPr lang="ko-KR" altLang="en-US" sz="2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레벨 별</a:t>
            </a:r>
            <a:r>
              <a:rPr lang="en-US" altLang="ko-KR" sz="2000" dirty="0">
                <a:latin typeface="HY강B" panose="02030600000101010101" pitchFamily="18" charset="-127"/>
                <a:ea typeface="HY강B" panose="02030600000101010101" pitchFamily="18" charset="-127"/>
              </a:rPr>
              <a:t/>
            </a:r>
            <a:br>
              <a:rPr lang="en-US" altLang="ko-KR" sz="20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sz="2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 </a:t>
            </a:r>
            <a:r>
              <a:rPr lang="ko-KR" altLang="en-US" sz="2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게임페이지로 이동</a:t>
            </a:r>
            <a:endParaRPr lang="en-US" altLang="ko-KR" sz="20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en-US" altLang="ko-KR" sz="20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000" b="1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i</a:t>
            </a:r>
            <a:r>
              <a:rPr lang="en-US" altLang="ko-KR" sz="20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0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버튼</a:t>
            </a:r>
            <a:endParaRPr lang="en-US" altLang="ko-KR" sz="2000" b="1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- </a:t>
            </a:r>
            <a:r>
              <a:rPr lang="ko-KR" altLang="en-US" sz="2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레벨 별 </a:t>
            </a:r>
            <a:endParaRPr lang="en-US" altLang="ko-KR" sz="20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2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 정보이미지</a:t>
            </a:r>
            <a:r>
              <a:rPr lang="en-US" altLang="ko-KR" sz="2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(2</a:t>
            </a:r>
            <a:r>
              <a:rPr lang="ko-KR" altLang="en-US" sz="2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번 이미지</a:t>
            </a:r>
            <a:r>
              <a:rPr lang="en-US" altLang="ko-KR" sz="2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r>
              <a:rPr lang="ko-KR" altLang="en-US" sz="2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출력</a:t>
            </a:r>
            <a:endParaRPr lang="en-US" altLang="ko-KR" sz="20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7" name="Picture 2" descr="C:\Users\Siyoung\Desktop\mini+project_final\capture\1-mai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8" t="24314" r="63125" b="46949"/>
          <a:stretch/>
        </p:blipFill>
        <p:spPr bwMode="auto">
          <a:xfrm>
            <a:off x="1354899" y="1561823"/>
            <a:ext cx="2387320" cy="240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608513" y="4331427"/>
            <a:ext cx="38823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레벨 별 정보이미지</a:t>
            </a:r>
            <a:endParaRPr lang="en-US" altLang="ko-KR" sz="2000" b="1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- </a:t>
            </a:r>
            <a:r>
              <a:rPr lang="ko-KR" altLang="en-US" sz="2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레벨 별 정보 제공</a:t>
            </a:r>
            <a:endParaRPr lang="en-US" altLang="ko-KR" sz="20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  Ex) </a:t>
            </a:r>
            <a:r>
              <a:rPr lang="ko-KR" altLang="en-US" sz="2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맞춰야 할 숫자 </a:t>
            </a:r>
            <a:r>
              <a:rPr lang="en-US" altLang="ko-KR" sz="2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r>
              <a:rPr lang="ko-KR" altLang="en-US" sz="2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개</a:t>
            </a:r>
            <a:endParaRPr lang="en-US" altLang="ko-KR" sz="20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     </a:t>
            </a:r>
            <a:r>
              <a:rPr lang="ko-KR" altLang="en-US" sz="2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제한 시간 </a:t>
            </a:r>
            <a:r>
              <a:rPr lang="en-US" altLang="ko-KR" sz="2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r>
              <a:rPr lang="ko-KR" altLang="en-US" sz="2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분</a:t>
            </a:r>
            <a:endParaRPr lang="en-US" altLang="ko-KR" sz="20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0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sz="2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    </a:t>
            </a:r>
            <a:r>
              <a:rPr lang="ko-KR" altLang="en-US" sz="2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정답 시도횟수 </a:t>
            </a:r>
            <a:r>
              <a:rPr lang="en-US" altLang="ko-KR" sz="2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9</a:t>
            </a:r>
            <a:r>
              <a:rPr lang="ko-KR" altLang="en-US" sz="2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회</a:t>
            </a:r>
            <a:endParaRPr lang="ko-KR" altLang="en-US" sz="2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54899" y="592219"/>
            <a:ext cx="3336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실행화면</a:t>
            </a:r>
            <a:endParaRPr lang="ko-KR" altLang="en-US" sz="4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476982" y="1626671"/>
            <a:ext cx="311285" cy="311285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14989" y="4279498"/>
            <a:ext cx="311285" cy="311285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8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1692" y="304334"/>
            <a:ext cx="703384" cy="703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54899" y="592219"/>
            <a:ext cx="3336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r>
              <a:rPr lang="en-US" altLang="ko-KR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  <a:r>
              <a:rPr lang="ko-KR" altLang="en-US" sz="4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실행화면</a:t>
            </a:r>
            <a:endParaRPr lang="ko-KR" altLang="en-US" sz="4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79571" y="1602838"/>
            <a:ext cx="38644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r>
              <a:rPr lang="en-US" altLang="ko-KR" sz="24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– </a:t>
            </a:r>
            <a:r>
              <a:rPr lang="ko-KR" altLang="en-US" sz="24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게임 페이지</a:t>
            </a:r>
            <a:endParaRPr lang="en-US" altLang="ko-KR" sz="2400" b="1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en-US" altLang="ko-KR" sz="2400" b="1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메인 페이지의 시작 버튼을 클릭하여 게임페이지로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이동 후 게임을 시작한다</a:t>
            </a:r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77" y="1602838"/>
            <a:ext cx="4680000" cy="283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4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1140</TotalTime>
  <Words>922</Words>
  <Application>Microsoft Office PowerPoint</Application>
  <PresentationFormat>화면 슬라이드 쇼(4:3)</PresentationFormat>
  <Paragraphs>225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HY강B</vt:lpstr>
      <vt:lpstr>Calibri Light</vt:lpstr>
      <vt:lpstr>Arial</vt:lpstr>
      <vt:lpstr>맑은 고딕</vt:lpstr>
      <vt:lpstr>굴림</vt:lpstr>
      <vt:lpstr>-윤고딕330</vt:lpstr>
      <vt:lpstr>Calibri</vt:lpstr>
      <vt:lpstr>Office 테마</vt:lpstr>
      <vt:lpstr>Baseball Game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Baseball_PPT_5조</dc:title>
  <dc:creator>최시영;김창민</dc:creator>
  <cp:lastModifiedBy>김창민</cp:lastModifiedBy>
  <cp:revision>257</cp:revision>
  <dcterms:created xsi:type="dcterms:W3CDTF">2014-11-01T11:06:13Z</dcterms:created>
  <dcterms:modified xsi:type="dcterms:W3CDTF">2017-01-13T05:59:01Z</dcterms:modified>
</cp:coreProperties>
</file>